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905A46-952C-4B09-9139-EF9EBD4E06C6}">
  <a:tblStyle styleId="{F8905A46-952C-4B09-9139-EF9EBD4E06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d126027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d126027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- Necrosis 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- 10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source - 2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2d1260278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2d1260278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target - Stroma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- 10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normalized source - 1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d126027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d126027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target - Tumor 94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 - 10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normalized source - 2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d1260278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2d1260278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d126027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2d126027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12685d8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12685d8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2685d81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2685d81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12685d81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12685d8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RGB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HSI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entropy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predictable the image 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contrast, homogeneity, energy, correlation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nucleus density for subregions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 if symmetry of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nucleus shape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it changes among classes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histogram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Jaccard similarity index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Sørensen–Dice coefficient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Autoencoder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symmetry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image symmetric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erosion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Watershed, Canny edge detection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SNR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noise mask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edge eccentricity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Principal Component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remove features with lowest variance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Random Forest sequential forward selection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features that provide highest accuracy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12685d8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12685d8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Rubric Part IV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Team Member Work Distribution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12685d8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12685d8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2d12602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2d12602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2d12602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2d12602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2685d8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2685d8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000">
                <a:solidFill>
                  <a:schemeClr val="dk1"/>
                </a:solidFill>
              </a:rPr>
              <a:t>Automatic Batch-Invariant Color Segmentation of Histological Cancer Images</a:t>
            </a:r>
            <a:r>
              <a:rPr baseline="30000" lang="en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normalize images to reduce sensitivity to batch effects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problem because of variations in specimen preparation, staining, imaging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supervised more accurate than unsupervised for automatic segmentation methods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batch effect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observed differences in colors among images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histogram normalization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use color map to normalize images because normalizing over all pixels distributions tends to distort colors in the normalized image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extract unique colors in the image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does not include frequency of colors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Automatic Classification for Pathological Prostate Images Based on Fractal Analysis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automatically grade pathological images according to Gleason grading system of prostate tissues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feature extraction using fractal dimension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methods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differential box-counting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entropy-based fractal dimension estimation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Mitosis detection in breast cancer pathology images by combining handcrafted and convolutional neural network features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combines CNN model with handcrafted features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CNN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more complex and requires large number of labeled training instances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Bloom Richardson grading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used for histopathological diagnosis of invasive breast cancers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tubule formation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nuclear pleomorphism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mitotic count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2685d8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2685d8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2685d8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2685d8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Rubric Part III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Insight Gained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a test image that wasn't a tissue sample made it much easier to verify that the normalization step was working as expected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Problems Encountered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 when performing the rotating and flipping it was implemented to perform a random rotate and a random crop. Due to the matrix manipulation this often resulted in the same image being produce </a:t>
            </a:r>
            <a:r>
              <a:rPr lang="en"/>
              <a:t>inadvertently</a:t>
            </a:r>
            <a:r>
              <a:rPr lang="en"/>
              <a:t>. As Yuanda mentioned in lecture, we separated this process and performed a unique rotation and flip (5 possibilities) </a:t>
            </a:r>
            <a:r>
              <a:rPr lang="en"/>
              <a:t>independent</a:t>
            </a:r>
            <a:r>
              <a:rPr lang="en"/>
              <a:t> of one another on each cropped image.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2bd4f5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2bd4f5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Rubric Part III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Insight Gained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a test image that wasn't a tissue sample made it much easier to verify that the normalization step was working as expected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Problems Encountered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 when performing the rotating and flipping it was implemented to perform a random rotate and a random crop. Due to the matrix manipulation this often resulted in the same image being produce inadvertently. As Yuanda mentioned in lecture, we separated this process and performed a unique rotation and flip (5 possibilities) independent of one another on each cropped image.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2685d8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2685d8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Rubric Part III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Insight Gained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Problems Encountered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d126027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d126027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Cancer Genome Atlas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Kidney Clear Cell Carcinoma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ECE 4783 - Module 1 and 2 Feedback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52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Alex Faché and Sam Lovejoy, UG 2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6930950" y="4753625"/>
            <a:ext cx="2213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March 10, 2020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175" y="2571750"/>
            <a:ext cx="1714500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962" y="2571750"/>
            <a:ext cx="1638463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Necrosis Target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1175"/>
            <a:ext cx="2539000" cy="25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230950" y="4130175"/>
            <a:ext cx="700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17100"/>
            <a:ext cx="1405524" cy="14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3" y="3609612"/>
            <a:ext cx="1405522" cy="14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475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8475" y="3609600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8475" y="2117088"/>
            <a:ext cx="1405524" cy="140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2"/>
          <p:cNvCxnSpPr>
            <a:stCxn id="173" idx="3"/>
            <a:endCxn id="177" idx="1"/>
          </p:cNvCxnSpPr>
          <p:nvPr/>
        </p:nvCxnSpPr>
        <p:spPr>
          <a:xfrm>
            <a:off x="5977524" y="2819852"/>
            <a:ext cx="125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4891650" y="274475"/>
            <a:ext cx="766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7343988" y="128375"/>
            <a:ext cx="1174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Source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Stroma Target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1188"/>
            <a:ext cx="2539000" cy="253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230950" y="4130150"/>
            <a:ext cx="700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17100"/>
            <a:ext cx="1405524" cy="14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3" y="3609612"/>
            <a:ext cx="1405522" cy="140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3"/>
          <p:cNvCxnSpPr>
            <a:stCxn id="190" idx="3"/>
            <a:endCxn id="193" idx="1"/>
          </p:cNvCxnSpPr>
          <p:nvPr/>
        </p:nvCxnSpPr>
        <p:spPr>
          <a:xfrm>
            <a:off x="5977524" y="2819852"/>
            <a:ext cx="125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475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8475" y="2117088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8475" y="3609600"/>
            <a:ext cx="1405524" cy="140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7343988" y="128375"/>
            <a:ext cx="1174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Source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4891650" y="274475"/>
            <a:ext cx="766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Target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1186"/>
            <a:ext cx="2539000" cy="253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1230950" y="4130175"/>
            <a:ext cx="700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17100"/>
            <a:ext cx="1405524" cy="14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3" y="3609612"/>
            <a:ext cx="1405522" cy="140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4"/>
          <p:cNvCxnSpPr>
            <a:stCxn id="208" idx="3"/>
            <a:endCxn id="211" idx="1"/>
          </p:cNvCxnSpPr>
          <p:nvPr/>
        </p:nvCxnSpPr>
        <p:spPr>
          <a:xfrm>
            <a:off x="5977524" y="2819852"/>
            <a:ext cx="125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475" y="624575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8475" y="2117087"/>
            <a:ext cx="1405524" cy="1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8475" y="3609575"/>
            <a:ext cx="1405524" cy="140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7343988" y="128375"/>
            <a:ext cx="1174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Source</a:t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4891650" y="274475"/>
            <a:ext cx="766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 Cropping, Flipping, Rotating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7900"/>
            <a:ext cx="300717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1064173"/>
            <a:ext cx="4120760" cy="39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Extraction - Color HSV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90620" cy="7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906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111425" y="2193650"/>
            <a:ext cx="471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0.04386097 0.03393478 0.04388783 0.00541669 0.02831175 0.00519455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]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769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1111425" y="3079950"/>
            <a:ext cx="471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0.04407357 0.03931944 0.04402243 0.00326273 0.02017689 0.00389242]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632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1111425" y="3966275"/>
            <a:ext cx="461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0.04395115 0.03608433 0.0431277 0.00462836 0.0255156 0.00965021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848" y="1935547"/>
            <a:ext cx="2491453" cy="9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0848" y="2811247"/>
            <a:ext cx="2491453" cy="9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0848" y="3659075"/>
            <a:ext cx="2491453" cy="9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Extraction - Texture GLCM</a:t>
            </a:r>
            <a:endParaRPr/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53250" cy="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906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111425" y="2193650"/>
            <a:ext cx="618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0.33699545 0.34934375 0.35286507 0.35348353 0.10693018 0.05439614 0.02205111 0.00702876]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769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1111425" y="3079950"/>
            <a:ext cx="604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0.32264647 0.348883 0.35213572 0.35340744 0.14456578 0.05727689 0.03162951 0.01015728]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63200"/>
            <a:ext cx="799725" cy="7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1111425" y="3966275"/>
            <a:ext cx="604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0.3376464 0.3502538 0.35295105 0.35349736 0.10485661 0.04819005 0.02062924 0.00629445]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Extraction - Morphological</a:t>
            </a:r>
            <a:endParaRPr/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572" y="1314775"/>
            <a:ext cx="3655574" cy="31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50" y="1281675"/>
            <a:ext cx="3655574" cy="32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Extraction - Summary</a:t>
            </a:r>
            <a:endParaRPr/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1" name="Google Shape;271;p29"/>
          <p:cNvGraphicFramePr/>
          <p:nvPr/>
        </p:nvGraphicFramePr>
        <p:xfrm>
          <a:off x="311700" y="10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{F8905A46-952C-4B09-9139-EF9EBD4E06C6}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20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Color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Texture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Morphological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Dimensionality Reduction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entropy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symmetry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Principal</a:t>
                      </a:r>
                      <a:r>
                        <a:rPr lang="en" sz="700"/>
                        <a:t> Component Analysis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HSI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 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contrast, homogeneity, energy, correlation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erosion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Random Forest sequential forward selection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LAB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 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nucleus density for subregions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dilation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nucleus shape (minor axis, major axis)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Watershed, Canny edge detection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DCT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 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SNR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DFT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 (μ, 𝞂)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noise mask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histogram </a:t>
                      </a:r>
                      <a:r>
                        <a:rPr lang="en" sz="700"/>
                        <a:t>analysis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edge eccentricity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Jaccard similarity index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Sørensen–Dice coefficient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Autoencoder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and Contribution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Module 1 and 2 Feedback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March 10, 2020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Module 2 Literature Review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March 12, 2020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Final Presentation and Report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April 6, 2020</a:t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Module 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feature extraction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Module 2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100+ Feature extraction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PCA reduction and Image Compression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Autoencoder implementation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S. Kothari, J. H. Phan, R. A. Moffitt, T. H. Stokes, S. E. Hassberger, Q. Chaudry, et al., "Automatic batch-invariant color segmentation of histological cancer images," Conf Proc IEEE Int Symp Biomed Imaging, ISBI, pp. 657-660, 2011.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P. Huang and C. Lee, "Automatic Classification for Pathological Prostate Images Based on Fractal Analysis," in IEEE Transactions on Medical Imaging, vol. 28, no. 7, pp. 1037-1050, July 2009.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H. Wang, A.C. Roa et al, “Mitosis detection in breast cancer pathology images by combining handcrafted and convolutional neural network features". Journal of Medical Imaging, 1(3), 034003 (2014).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n" sz="1000">
                <a:solidFill>
                  <a:srgbClr val="434343"/>
                </a:solidFill>
              </a:rPr>
              <a:t>L. Boucheron, "Object-and spatial-level quantitative analysis of multispectral histopathology images for detection and characterization of cancer," PhD thesis, University of California, Santa Barbara, 2008.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n" sz="1000">
                <a:solidFill>
                  <a:srgbClr val="434343"/>
                </a:solidFill>
              </a:rPr>
              <a:t>J. Barker, A. Hoogi, A. Depeursinge, D. L. Rubin, "Automated classification of brain tumor type in whole-slide digital pathology images using local representative tiles," Medical Image Analysis, vol. 30, pp. 60-71, 2016.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n" sz="1000">
                <a:solidFill>
                  <a:srgbClr val="434343"/>
                </a:solidFill>
              </a:rPr>
              <a:t>S. Kothari, J. H. Phan, A. N. Young, and M. D. Wang, "Histological image feature mining reveals emergent diagnostic properties for renal cancer," Conf Proc IEEE Bioinform Biomed, BIBM, 2011.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86" name="Google Shape;28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Clinical </a:t>
            </a:r>
            <a:r>
              <a:rPr lang="en"/>
              <a:t>Problem</a:t>
            </a:r>
            <a:r>
              <a:rPr lang="en"/>
              <a:t>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Critique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 Chart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Module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</a:t>
            </a:r>
            <a:r>
              <a:rPr lang="en"/>
              <a:t>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</a:t>
            </a:r>
            <a:r>
              <a:rPr lang="en"/>
              <a:t>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Timeline and Contribution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References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Problem Statement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develop a decision support model for diagnosis and prognosis of cancer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image processing pipeline for </a:t>
            </a:r>
            <a:r>
              <a:rPr lang="en"/>
              <a:t>clinical</a:t>
            </a:r>
            <a:r>
              <a:rPr lang="en"/>
              <a:t> decision making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1 - Image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"quality controlled" images, apply normalization and data augmentation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2 - Image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color, texture, and morphological features from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3 - Image Classification for Clinical Decision Making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 models for three classifier techniques, apply two cross-validation schemes, analyze four performance metrics for each predictive model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Critique: Alex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311700" y="10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{F8905A46-952C-4B09-9139-EF9EBD4E06C6}</a:tableStyleId>
              </a:tblPr>
              <a:tblGrid>
                <a:gridCol w="2840200"/>
                <a:gridCol w="2840200"/>
                <a:gridCol w="2840200"/>
              </a:tblGrid>
              <a:tr h="2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Automatic Batch-Invariant Color Segmentation of Histological Cancer Images</a:t>
                      </a:r>
                      <a:r>
                        <a:rPr baseline="30000" lang="en" sz="1000"/>
                        <a:t>1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Automatic Classification for Pathological Prostate Images Based on Fractal Analysis</a:t>
                      </a:r>
                      <a:r>
                        <a:rPr baseline="30000" lang="en" sz="1000"/>
                        <a:t>2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Mitosis detection in breast cancer pathology images by combining handcrafted and convolutional neural network features</a:t>
                      </a:r>
                      <a:r>
                        <a:rPr baseline="30000" lang="en" sz="1000"/>
                        <a:t>3</a:t>
                      </a:r>
                      <a:endParaRPr baseline="30000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color normalization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texture features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morphological features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7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Sonal Kothari, John H. Phan, Richard A. Moffitt, Todd H. Stokes, Shelby E. Hassberger, Qaiser Chaudry, Andrew N. Young, May D. Wang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Po-Whei Huang, Cheng-Hsiung Lee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Haibo Wang, Angel Cruz-Roa, Ajay Basavanhally, Hannah Gilmore, Natalie Shih, Mike Feldman, John Tomaszewski, Fabio Gonzalez, Anant Madabhushia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2011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2009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2014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Conf Proc IEEE Int Symp Biomed Imaging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IEEE Transactions on Medical Imaging, Vol 28, No 7, July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Journal of Medical Imaging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73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normalize over color map instead of all pixels selects unique colors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does not include frequency of colors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fractal based feature set is more accurate than feature sets from multiwavelets, Gabor filters, GLCM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cascaded strategy of CNN with </a:t>
                      </a:r>
                      <a:r>
                        <a:rPr lang="en" sz="700"/>
                        <a:t>handcrafted</a:t>
                      </a:r>
                      <a:r>
                        <a:rPr lang="en" sz="700"/>
                        <a:t> features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faster approach and far less computationally expensive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73775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all pixel normalization tends to distort colors more in the normalized image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Gleason grading is based on texture properties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apply </a:t>
                      </a:r>
                      <a:r>
                        <a:rPr lang="en" sz="700"/>
                        <a:t>fractal</a:t>
                      </a:r>
                      <a:r>
                        <a:rPr lang="en" sz="700"/>
                        <a:t> dimension to </a:t>
                      </a:r>
                      <a:r>
                        <a:rPr lang="en" sz="700"/>
                        <a:t>analyze</a:t>
                      </a:r>
                      <a:r>
                        <a:rPr lang="en" sz="700"/>
                        <a:t> texture is well suited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light CNN that is less computationally expensive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difficult to detect mitotic nuclei due to highly variable size and shape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47000"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use expert domain knowledge to increase overall performance of color segmentation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fractal dimension feature set of small size that effectively grades </a:t>
                      </a:r>
                      <a:r>
                        <a:rPr lang="en" sz="700"/>
                        <a:t>prostate</a:t>
                      </a:r>
                      <a:r>
                        <a:rPr lang="en" sz="700"/>
                        <a:t> images according to Gleason grading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methods used are differential box-counting and entropy-based fractal dimension estimation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mitosis detection is one of 3 key factors in breast cancer grading</a:t>
                      </a:r>
                      <a:endParaRPr sz="700"/>
                    </a:p>
                    <a:p>
                      <a:pPr indent="-2730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Char char="●"/>
                      </a:pPr>
                      <a:r>
                        <a:rPr lang="en" sz="700"/>
                        <a:t>existing methods used either handcrafted features or CNN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Critique: Sam</a:t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311700" y="10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{F8905A46-952C-4B09-9139-EF9EBD4E06C6}</a:tableStyleId>
              </a:tblPr>
              <a:tblGrid>
                <a:gridCol w="2840200"/>
                <a:gridCol w="2840200"/>
                <a:gridCol w="2840200"/>
              </a:tblGrid>
              <a:tr h="43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Object-and spatial-level quantitative analysis of multispectral histopathology images for detection and characterization of cancer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Automated classification of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brain tumor type in whole-slide digital pathology images using local representative tiles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Histological image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feature mining reveals emergent diagnostic properties for renal cancer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 three, but mostly morphological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Texture features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Multiple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3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L. Boucheron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J. Barker, A. Hoogi, A. Depeursinge, D. L. Rubin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S. Kothari, J. H. Phan, A. N. Young, and M. D. Wang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2008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2016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2011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PhD Thesis UC Santa Barbara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Medical Image Analysis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IEEE Bioinformatics Biomedicine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9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Used multispectral analysis over RGB analysis for object recognition, attempts to classify breast cancer histopathology images using a known dataset from Yale University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Examines coarseness versus fineness in localized regions of brain tumor images for differentiation among cancer subtypes.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Color features come from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28 unique Gabor filters each with energy E and entropy H for square cropped subregions of renal cancer images.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9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This thesis did not implement feedback loops, there was no recursion in pixel-level analysis for object recognition.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Uses color segmentation, texture, and morphological features in “tiles”, localized regions of whole slide (very large) images.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Texture features come from histograms using the eight fractal method. Eight statistics are used for each of 31 tiles plus the object length for a total of 249 texture features.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Non-nuclear features for feature extraction provided the most reliable results, though the algorithms were computationally expensive. No increases in accuracy.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The authors achieved an accuracy rating of between 95.5% and 100% for a dataset of 302 images using an elastic net classifier.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Shape and Topology features come from elliptical centers around the center nuclei and segmented stain objects. Other algorithms such as Voronoi diagram are used for topology features. </a:t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1: Flow Chart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1017725"/>
            <a:ext cx="1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Reinhard's Method (normalization)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977375" y="1135475"/>
            <a:ext cx="1263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→ LAB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7929600" y="1135475"/>
            <a:ext cx="1214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→ RGB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950" y="1143163"/>
            <a:ext cx="4204375" cy="32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>
            <a:stCxn id="93" idx="3"/>
            <a:endCxn id="94" idx="1"/>
          </p:cNvCxnSpPr>
          <p:nvPr/>
        </p:nvCxnSpPr>
        <p:spPr>
          <a:xfrm>
            <a:off x="1717200" y="1304075"/>
            <a:ext cx="2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8"/>
          <p:cNvCxnSpPr>
            <a:stCxn id="96" idx="3"/>
            <a:endCxn id="95" idx="1"/>
          </p:cNvCxnSpPr>
          <p:nvPr/>
        </p:nvCxnSpPr>
        <p:spPr>
          <a:xfrm>
            <a:off x="7687325" y="1304063"/>
            <a:ext cx="24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8"/>
          <p:cNvCxnSpPr>
            <a:stCxn id="94" idx="3"/>
            <a:endCxn id="96" idx="1"/>
          </p:cNvCxnSpPr>
          <p:nvPr/>
        </p:nvCxnSpPr>
        <p:spPr>
          <a:xfrm>
            <a:off x="3240675" y="1304075"/>
            <a:ext cx="24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213" y="1534300"/>
            <a:ext cx="5200250" cy="10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0" y="3648187"/>
            <a:ext cx="2188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Rotating (90</a:t>
            </a:r>
            <a:r>
              <a:rPr baseline="30000" lang="en">
                <a:solidFill>
                  <a:srgbClr val="0000FF"/>
                </a:solidFill>
              </a:rPr>
              <a:t>o</a:t>
            </a:r>
            <a:r>
              <a:rPr lang="en">
                <a:solidFill>
                  <a:srgbClr val="0000FF"/>
                </a:solidFill>
              </a:rPr>
              <a:t>, 180</a:t>
            </a:r>
            <a:r>
              <a:rPr baseline="30000" lang="en">
                <a:solidFill>
                  <a:srgbClr val="0000FF"/>
                </a:solidFill>
              </a:rPr>
              <a:t>o</a:t>
            </a:r>
            <a:r>
              <a:rPr lang="en">
                <a:solidFill>
                  <a:srgbClr val="0000FF"/>
                </a:solidFill>
              </a:rPr>
              <a:t>, 270</a:t>
            </a:r>
            <a:r>
              <a:rPr baseline="30000" lang="en">
                <a:solidFill>
                  <a:srgbClr val="0000FF"/>
                </a:solidFill>
              </a:rPr>
              <a:t>o</a:t>
            </a:r>
            <a:r>
              <a:rPr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-27450" y="2807000"/>
            <a:ext cx="18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Cropping (224 x 224)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950" y="2907763"/>
            <a:ext cx="4279000" cy="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0" y="4585975"/>
            <a:ext cx="24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Flipping (Vertical, Horizontal)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05" name="Google Shape;105;p18"/>
          <p:cNvCxnSpPr>
            <a:stCxn id="102" idx="3"/>
            <a:endCxn id="103" idx="1"/>
          </p:cNvCxnSpPr>
          <p:nvPr/>
        </p:nvCxnSpPr>
        <p:spPr>
          <a:xfrm flipH="1" rot="10800000">
            <a:off x="1853850" y="2995400"/>
            <a:ext cx="4782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 txBox="1"/>
          <p:nvPr/>
        </p:nvSpPr>
        <p:spPr>
          <a:xfrm>
            <a:off x="7179975" y="2719187"/>
            <a:ext cx="14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5 crops per image</a:t>
            </a:r>
            <a:endParaRPr/>
          </a:p>
        </p:txBody>
      </p:sp>
      <p:cxnSp>
        <p:nvCxnSpPr>
          <p:cNvPr id="107" name="Google Shape;107;p18"/>
          <p:cNvCxnSpPr>
            <a:stCxn id="103" idx="3"/>
            <a:endCxn id="106" idx="1"/>
          </p:cNvCxnSpPr>
          <p:nvPr/>
        </p:nvCxnSpPr>
        <p:spPr>
          <a:xfrm>
            <a:off x="6610950" y="2995288"/>
            <a:ext cx="5691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6275" y="3260763"/>
            <a:ext cx="30384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5800" y="4525600"/>
            <a:ext cx="2499083" cy="507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>
            <a:stCxn id="101" idx="3"/>
            <a:endCxn id="108" idx="1"/>
          </p:cNvCxnSpPr>
          <p:nvPr/>
        </p:nvCxnSpPr>
        <p:spPr>
          <a:xfrm flipH="1" rot="10800000">
            <a:off x="2188800" y="3808387"/>
            <a:ext cx="6876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>
            <a:off x="7048275" y="3637546"/>
            <a:ext cx="1630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1 of each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7048275" y="4608491"/>
            <a:ext cx="1630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1 of each</a:t>
            </a:r>
            <a:endParaRPr/>
          </a:p>
        </p:txBody>
      </p:sp>
      <p:cxnSp>
        <p:nvCxnSpPr>
          <p:cNvPr id="113" name="Google Shape;113;p18"/>
          <p:cNvCxnSpPr>
            <a:stCxn id="104" idx="3"/>
            <a:endCxn id="109" idx="1"/>
          </p:cNvCxnSpPr>
          <p:nvPr/>
        </p:nvCxnSpPr>
        <p:spPr>
          <a:xfrm flipH="1" rot="10800000">
            <a:off x="2477700" y="4779175"/>
            <a:ext cx="9381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08" idx="3"/>
            <a:endCxn id="111" idx="1"/>
          </p:cNvCxnSpPr>
          <p:nvPr/>
        </p:nvCxnSpPr>
        <p:spPr>
          <a:xfrm flipH="1" rot="10800000">
            <a:off x="5914750" y="3806050"/>
            <a:ext cx="11334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>
            <a:stCxn id="109" idx="3"/>
            <a:endCxn id="112" idx="1"/>
          </p:cNvCxnSpPr>
          <p:nvPr/>
        </p:nvCxnSpPr>
        <p:spPr>
          <a:xfrm flipH="1" rot="10800000">
            <a:off x="5914883" y="4777030"/>
            <a:ext cx="11334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2: Flow Chart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1017725"/>
            <a:ext cx="1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100 features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(color)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977300" y="1135475"/>
            <a:ext cx="1263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Channel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929600" y="1135475"/>
            <a:ext cx="1214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Statistics</a:t>
            </a:r>
            <a:endParaRPr/>
          </a:p>
        </p:txBody>
      </p:sp>
      <p:cxnSp>
        <p:nvCxnSpPr>
          <p:cNvPr id="125" name="Google Shape;125;p19"/>
          <p:cNvCxnSpPr>
            <a:stCxn id="122" idx="3"/>
            <a:endCxn id="123" idx="1"/>
          </p:cNvCxnSpPr>
          <p:nvPr/>
        </p:nvCxnSpPr>
        <p:spPr>
          <a:xfrm>
            <a:off x="1717200" y="1304075"/>
            <a:ext cx="26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>
            <a:endCxn id="124" idx="1"/>
          </p:cNvCxnSpPr>
          <p:nvPr/>
        </p:nvCxnSpPr>
        <p:spPr>
          <a:xfrm>
            <a:off x="6569400" y="1304075"/>
            <a:ext cx="136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9"/>
          <p:cNvCxnSpPr>
            <a:stCxn id="123" idx="3"/>
            <a:endCxn id="128" idx="1"/>
          </p:cNvCxnSpPr>
          <p:nvPr/>
        </p:nvCxnSpPr>
        <p:spPr>
          <a:xfrm>
            <a:off x="3240600" y="1304075"/>
            <a:ext cx="24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 txBox="1"/>
          <p:nvPr/>
        </p:nvSpPr>
        <p:spPr>
          <a:xfrm>
            <a:off x="125775" y="3855575"/>
            <a:ext cx="18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100 features (texture) 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30" name="Google Shape;130;p19"/>
          <p:cNvCxnSpPr>
            <a:stCxn id="129" idx="3"/>
            <a:endCxn id="131" idx="1"/>
          </p:cNvCxnSpPr>
          <p:nvPr/>
        </p:nvCxnSpPr>
        <p:spPr>
          <a:xfrm flipH="1" rot="10800000">
            <a:off x="2007075" y="4043975"/>
            <a:ext cx="4782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7333200" y="3767762"/>
            <a:ext cx="14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6.182</a:t>
            </a:r>
            <a:endParaRPr/>
          </a:p>
        </p:txBody>
      </p:sp>
      <p:cxnSp>
        <p:nvCxnSpPr>
          <p:cNvPr id="133" name="Google Shape;133;p19"/>
          <p:cNvCxnSpPr>
            <a:endCxn id="132" idx="1"/>
          </p:cNvCxnSpPr>
          <p:nvPr/>
        </p:nvCxnSpPr>
        <p:spPr>
          <a:xfrm>
            <a:off x="5927700" y="4049012"/>
            <a:ext cx="14055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50" y="983825"/>
            <a:ext cx="3041176" cy="17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25" y="1993648"/>
            <a:ext cx="2265400" cy="66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663" y="3637550"/>
            <a:ext cx="2921925" cy="8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275275" y="3040750"/>
            <a:ext cx="20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Shannon Entropy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2: Flow Chart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109425" y="1163112"/>
            <a:ext cx="2188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100 features (morphology)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45" name="Google Shape;145;p20"/>
          <p:cNvCxnSpPr>
            <a:endCxn id="144" idx="3"/>
          </p:cNvCxnSpPr>
          <p:nvPr/>
        </p:nvCxnSpPr>
        <p:spPr>
          <a:xfrm flipH="1" rot="10800000">
            <a:off x="1422825" y="1331712"/>
            <a:ext cx="8754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/>
          <p:nvPr/>
        </p:nvCxnSpPr>
        <p:spPr>
          <a:xfrm flipH="1" rot="10800000">
            <a:off x="5547475" y="1333058"/>
            <a:ext cx="11334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851" y="696425"/>
            <a:ext cx="1860768" cy="18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399225" y="992750"/>
            <a:ext cx="1563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HCT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3212725" y="1078725"/>
            <a:ext cx="25392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625" y="992750"/>
            <a:ext cx="2958425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257950" y="2806250"/>
            <a:ext cx="12741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42800" y="3391638"/>
            <a:ext cx="2188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 Reduction Algorithm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 flipH="1" rot="10800000">
            <a:off x="1644000" y="3721038"/>
            <a:ext cx="6876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0"/>
          <p:cNvSpPr txBox="1"/>
          <p:nvPr/>
        </p:nvSpPr>
        <p:spPr>
          <a:xfrm>
            <a:off x="3134575" y="2701225"/>
            <a:ext cx="28326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698" y="2992223"/>
            <a:ext cx="5676350" cy="16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665000" y="3189275"/>
            <a:ext cx="586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1700" y="1152475"/>
            <a:ext cx="37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Necrosis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premature death of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healthy connective tissue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Tumor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abnormal cell divides uncontrollably destroying body tissue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25" y="221925"/>
            <a:ext cx="4699650" cy="4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